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5400000">
            <a:off x="-3270960" y="3265920"/>
            <a:ext cx="68997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080" y="8280"/>
            <a:ext cx="355680" cy="9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0101010001001001001010101010101000000101010101111110101010101011111111111001001001010100010100101010100101001010100101001000000100001110010010010000101000010111111111111010101010010010111111001000100010101111100000010010110101010101010100001111000110000100101010010111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0" y="6556680"/>
            <a:ext cx="91425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6480" y="6562440"/>
            <a:ext cx="91454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0010101010101010111111111010000100101010111101010101010101101010101010100110011010101010100000100101010010001000100101111111010111101011111010111111110101010101101010101001010101010110110101111110110101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8171280" y="594864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Google Shape;11;p1" descr=""/>
          <p:cNvPicPr/>
          <p:nvPr/>
        </p:nvPicPr>
        <p:blipFill>
          <a:blip r:embed="rId2"/>
          <a:stretch/>
        </p:blipFill>
        <p:spPr>
          <a:xfrm>
            <a:off x="8209440" y="6038640"/>
            <a:ext cx="906480" cy="79056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7283160" y="6501600"/>
            <a:ext cx="104508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www.kaf22.ru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6483960" y="6364800"/>
            <a:ext cx="181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Кафедра №22 «Кибернетика»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0" y="594432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" name="Google Shape;15;p1" descr=""/>
          <p:cNvPicPr/>
          <p:nvPr/>
        </p:nvPicPr>
        <p:blipFill>
          <a:blip r:embed="rId3"/>
          <a:stretch/>
        </p:blipFill>
        <p:spPr>
          <a:xfrm>
            <a:off x="101160" y="6034320"/>
            <a:ext cx="766080" cy="790560"/>
          </a:xfrm>
          <a:prstGeom prst="rect">
            <a:avLst/>
          </a:prstGeom>
          <a:ln>
            <a:noFill/>
          </a:ln>
        </p:spPr>
      </p:pic>
      <p:sp>
        <p:nvSpPr>
          <p:cNvPr id="10" name="CustomShape 9"/>
          <p:cNvSpPr/>
          <p:nvPr/>
        </p:nvSpPr>
        <p:spPr>
          <a:xfrm>
            <a:off x="825120" y="6498360"/>
            <a:ext cx="108756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www.mephi.ru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1" name="CustomShape 10"/>
          <p:cNvSpPr/>
          <p:nvPr/>
        </p:nvSpPr>
        <p:spPr>
          <a:xfrm>
            <a:off x="821520" y="6383160"/>
            <a:ext cx="981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НИЯУ МИФИ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2" name="CustomShape 11"/>
          <p:cNvSpPr/>
          <p:nvPr/>
        </p:nvSpPr>
        <p:spPr>
          <a:xfrm>
            <a:off x="628560" y="761040"/>
            <a:ext cx="7849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53759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2"/>
          <p:cNvSpPr/>
          <p:nvPr/>
        </p:nvSpPr>
        <p:spPr>
          <a:xfrm>
            <a:off x="179640" y="1048680"/>
            <a:ext cx="8962920" cy="13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1040" spc="-1" strike="noStrike">
                <a:solidFill>
                  <a:srgbClr val="000000"/>
                </a:solidFill>
                <a:latin typeface="Arial"/>
                <a:ea typeface="Arial"/>
              </a:rPr>
              <a:t>ИНСТИТУТ ИНТЕЛЛЕКТУАЛЬНЫХ КИБЕРНЕТИЧЕСКИХ СИСТЕМ</a:t>
            </a:r>
            <a:endParaRPr b="0" lang="ru-RU" sz="104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04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960" spc="-1" strike="noStrike">
                <a:solidFill>
                  <a:srgbClr val="000000"/>
                </a:solidFill>
                <a:latin typeface="Arial"/>
                <a:ea typeface="Arial"/>
              </a:rPr>
              <a:t>КАФЕДРА КИБЕРНЕТИКИ (№ 22)</a:t>
            </a:r>
            <a:endParaRPr b="0" lang="ru-RU" sz="96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96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04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ru-RU" sz="104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ru-RU" sz="889" spc="-1" strike="noStrike">
                <a:solidFill>
                  <a:srgbClr val="000000"/>
                </a:solidFill>
                <a:latin typeface="Arial"/>
                <a:ea typeface="Arial"/>
              </a:rPr>
              <a:t>НАПРАВЛЕНИЕ ПОДГОТОВКИ</a:t>
            </a:r>
            <a:endParaRPr b="0" lang="ru-RU" sz="889" spc="-1" strike="noStrike">
              <a:latin typeface="Arial"/>
            </a:endParaRPr>
          </a:p>
        </p:txBody>
      </p:sp>
      <p:graphicFrame>
        <p:nvGraphicFramePr>
          <p:cNvPr id="14" name="Table 13"/>
          <p:cNvGraphicFramePr/>
          <p:nvPr/>
        </p:nvGraphicFramePr>
        <p:xfrm>
          <a:off x="4034520" y="4565160"/>
          <a:ext cx="5040000" cy="1163520"/>
        </p:xfrm>
        <a:graphic>
          <a:graphicData uri="http://schemas.openxmlformats.org/drawingml/2006/table">
            <a:tbl>
              <a:tblPr/>
              <a:tblGrid>
                <a:gridCol w="2664000"/>
                <a:gridCol w="2376000"/>
              </a:tblGrid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Студент: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192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Группа: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Научный руководитель: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CustomShape 14"/>
          <p:cNvSpPr/>
          <p:nvPr/>
        </p:nvSpPr>
        <p:spPr>
          <a:xfrm>
            <a:off x="1954080" y="2972520"/>
            <a:ext cx="51969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 Black"/>
                <a:ea typeface="Arial Black"/>
              </a:rPr>
              <a:t>Учебно-исследовательская работа на тему: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" name="CustomShape 15"/>
          <p:cNvSpPr/>
          <p:nvPr/>
        </p:nvSpPr>
        <p:spPr>
          <a:xfrm>
            <a:off x="3824640" y="6232680"/>
            <a:ext cx="16012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Москва, 2019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" name="CustomShape 16"/>
          <p:cNvSpPr/>
          <p:nvPr/>
        </p:nvSpPr>
        <p:spPr>
          <a:xfrm>
            <a:off x="369000" y="66600"/>
            <a:ext cx="8597160" cy="6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1300" spc="-1" strike="noStrike">
                <a:solidFill>
                  <a:srgbClr val="000000"/>
                </a:solidFill>
                <a:latin typeface="Arial"/>
                <a:ea typeface="Arial"/>
              </a:rPr>
              <a:t>МИНИСТЕРСТВО НАУКИ И ВЫСШЕГО ОБРАЗОВАНИЯ  РОССИЙСКОЙ  ФЕДЕРАЦИИ</a:t>
            </a:r>
            <a:endParaRPr b="0" lang="ru-RU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1300" spc="-1" strike="noStrike">
                <a:solidFill>
                  <a:srgbClr val="000000"/>
                </a:solidFill>
                <a:latin typeface="Arial"/>
                <a:ea typeface="Arial"/>
              </a:rPr>
              <a:t>Федеральное государственное автономное образовательное учреждение высшего образования</a:t>
            </a:r>
            <a:endParaRPr b="0" lang="ru-RU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ru-RU" sz="1300" spc="-1" strike="noStrike">
                <a:solidFill>
                  <a:srgbClr val="000000"/>
                </a:solidFill>
                <a:latin typeface="Arial"/>
                <a:ea typeface="Arial"/>
              </a:rPr>
              <a:t>«Национальный исследовательский ядерный университет «МИФИ»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8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 rot="5400000">
            <a:off x="-3270960" y="3265920"/>
            <a:ext cx="68997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>
            <a:off x="1080" y="8280"/>
            <a:ext cx="355680" cy="9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0101010001001001001010101010101000000101010101111110101010101011111111111001001001010100010100101010100101001010100101001000000100001110010010010000101000010111111111111010101010010010111111001000100010101111100000010010110101010101010100001111000110000100101010010111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0" y="6556680"/>
            <a:ext cx="91425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4"/>
          <p:cNvSpPr/>
          <p:nvPr/>
        </p:nvSpPr>
        <p:spPr>
          <a:xfrm>
            <a:off x="-6480" y="6562440"/>
            <a:ext cx="91454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0010101010101010111111111010000100101010111101010101010101101010101010100110011010101010100000100101010010001000100101111111010111101011111010111111110101010101101010101001010101010110110101111110110101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8171280" y="594864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Google Shape;80;p14" descr=""/>
          <p:cNvPicPr/>
          <p:nvPr/>
        </p:nvPicPr>
        <p:blipFill>
          <a:blip r:embed="rId2"/>
          <a:stretch/>
        </p:blipFill>
        <p:spPr>
          <a:xfrm>
            <a:off x="8209440" y="6038640"/>
            <a:ext cx="906480" cy="790560"/>
          </a:xfrm>
          <a:prstGeom prst="rect">
            <a:avLst/>
          </a:prstGeom>
          <a:ln>
            <a:noFill/>
          </a:ln>
        </p:spPr>
      </p:pic>
      <p:sp>
        <p:nvSpPr>
          <p:cNvPr id="62" name="CustomShape 6"/>
          <p:cNvSpPr/>
          <p:nvPr/>
        </p:nvSpPr>
        <p:spPr>
          <a:xfrm>
            <a:off x="7283160" y="6501600"/>
            <a:ext cx="104508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www.kaf22.ru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6483960" y="6364800"/>
            <a:ext cx="181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Кафедра №22 «Кибернетика»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0" y="594432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Google Shape;84;p14" descr=""/>
          <p:cNvPicPr/>
          <p:nvPr/>
        </p:nvPicPr>
        <p:blipFill>
          <a:blip r:embed="rId3"/>
          <a:stretch/>
        </p:blipFill>
        <p:spPr>
          <a:xfrm>
            <a:off x="101160" y="6034320"/>
            <a:ext cx="766080" cy="790560"/>
          </a:xfrm>
          <a:prstGeom prst="rect">
            <a:avLst/>
          </a:prstGeom>
          <a:ln>
            <a:noFill/>
          </a:ln>
        </p:spPr>
      </p:pic>
      <p:sp>
        <p:nvSpPr>
          <p:cNvPr id="66" name="CustomShape 9"/>
          <p:cNvSpPr/>
          <p:nvPr/>
        </p:nvSpPr>
        <p:spPr>
          <a:xfrm>
            <a:off x="825120" y="6498360"/>
            <a:ext cx="108756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www.mephi.ru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67" name="CustomShape 10"/>
          <p:cNvSpPr/>
          <p:nvPr/>
        </p:nvSpPr>
        <p:spPr>
          <a:xfrm>
            <a:off x="821520" y="6383160"/>
            <a:ext cx="981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НИЯУ МИФИ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68" name="CustomShape 11"/>
          <p:cNvSpPr/>
          <p:nvPr/>
        </p:nvSpPr>
        <p:spPr>
          <a:xfrm>
            <a:off x="4342320" y="6599880"/>
            <a:ext cx="522720" cy="279360"/>
          </a:xfrm>
          <a:prstGeom prst="diamond">
            <a:avLst/>
          </a:prstGeom>
          <a:solidFill>
            <a:schemeClr val="lt1"/>
          </a:solidFill>
          <a:ln w="9360">
            <a:solidFill>
              <a:srgbClr val="53759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12"/>
          <p:cNvSpPr/>
          <p:nvPr/>
        </p:nvSpPr>
        <p:spPr>
          <a:xfrm>
            <a:off x="628560" y="761040"/>
            <a:ext cx="788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53759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PlaceHolder 1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 rot="5400000">
            <a:off x="-3270960" y="3265920"/>
            <a:ext cx="68997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1080" y="8280"/>
            <a:ext cx="355680" cy="9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0101010001001001001010101010101000000101010101111110101010101011111111111001001001010100010100101010100101001010100101001000000100001110010010010000101000010111111111111010101010010010111111001000100010101111100000010010110101010101010100001111000110000100101010010111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0" y="6556680"/>
            <a:ext cx="9142560" cy="367920"/>
          </a:xfrm>
          <a:prstGeom prst="rect">
            <a:avLst/>
          </a:prstGeom>
          <a:solidFill>
            <a:srgbClr val="537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-6480" y="6562440"/>
            <a:ext cx="91454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18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800" spc="-1" strike="noStrike">
                <a:solidFill>
                  <a:srgbClr val="000000"/>
                </a:solidFill>
                <a:latin typeface="Calibri"/>
                <a:ea typeface="Calibri"/>
              </a:rPr>
              <a:t>0101010001001001001010101010101000000101010101111110101010101011111111111001001001010100010100101010100101001010100101001000000100001001010101010101011111111101000010010101011110101010101010110101010101010011001101010101010000010010101001000100010010111111101011110101111101011111111010101010110101010100101010101011011010111111011010100110000100101010010111</a:t>
            </a:r>
            <a:endParaRPr b="0" lang="ru-RU" sz="8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8171280" y="594864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Google Shape;145;p27" descr=""/>
          <p:cNvPicPr/>
          <p:nvPr/>
        </p:nvPicPr>
        <p:blipFill>
          <a:blip r:embed="rId2"/>
          <a:stretch/>
        </p:blipFill>
        <p:spPr>
          <a:xfrm>
            <a:off x="8209440" y="6038640"/>
            <a:ext cx="906480" cy="790560"/>
          </a:xfrm>
          <a:prstGeom prst="rect">
            <a:avLst/>
          </a:prstGeom>
          <a:ln>
            <a:noFill/>
          </a:ln>
        </p:spPr>
      </p:pic>
      <p:sp>
        <p:nvSpPr>
          <p:cNvPr id="114" name="CustomShape 6"/>
          <p:cNvSpPr/>
          <p:nvPr/>
        </p:nvSpPr>
        <p:spPr>
          <a:xfrm>
            <a:off x="7283160" y="6501600"/>
            <a:ext cx="104508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www.kaf22.ru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6483960" y="6364800"/>
            <a:ext cx="181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Кафедра №22 «Кибернетика»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0" y="5944320"/>
            <a:ext cx="970560" cy="970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Google Shape;149;p27" descr=""/>
          <p:cNvPicPr/>
          <p:nvPr/>
        </p:nvPicPr>
        <p:blipFill>
          <a:blip r:embed="rId3"/>
          <a:stretch/>
        </p:blipFill>
        <p:spPr>
          <a:xfrm>
            <a:off x="101160" y="6034320"/>
            <a:ext cx="766080" cy="790560"/>
          </a:xfrm>
          <a:prstGeom prst="rect">
            <a:avLst/>
          </a:prstGeom>
          <a:ln>
            <a:noFill/>
          </a:ln>
        </p:spPr>
      </p:pic>
      <p:sp>
        <p:nvSpPr>
          <p:cNvPr id="118" name="CustomShape 9"/>
          <p:cNvSpPr/>
          <p:nvPr/>
        </p:nvSpPr>
        <p:spPr>
          <a:xfrm>
            <a:off x="825120" y="6498360"/>
            <a:ext cx="108756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ffffff"/>
                </a:solidFill>
                <a:latin typeface="Calibri"/>
                <a:ea typeface="Calibri"/>
              </a:rPr>
              <a:t>www.mephi.ru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821520" y="6383160"/>
            <a:ext cx="981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537599"/>
                </a:solidFill>
                <a:latin typeface="Calibri"/>
                <a:ea typeface="Calibri"/>
              </a:rPr>
              <a:t>НИЯУ МИФИ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4342320" y="6599880"/>
            <a:ext cx="522720" cy="279360"/>
          </a:xfrm>
          <a:prstGeom prst="diamond">
            <a:avLst/>
          </a:prstGeom>
          <a:solidFill>
            <a:schemeClr val="lt1"/>
          </a:solidFill>
          <a:ln w="9360">
            <a:solidFill>
              <a:srgbClr val="53759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2"/>
          <p:cNvSpPr/>
          <p:nvPr/>
        </p:nvSpPr>
        <p:spPr>
          <a:xfrm>
            <a:off x="628560" y="761040"/>
            <a:ext cx="788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53759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1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ru.abcdef.wiki/wiki/PAD_emotional_state_model" TargetMode="External"/><Relationship Id="rId2" Type="http://schemas.openxmlformats.org/officeDocument/2006/relationships/hyperlink" Target="https://practicum.yandex.ru/blog/modeli-mashinnogo-obucheniya/#kakie-byvayut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749840" y="6222960"/>
            <a:ext cx="583560" cy="269640"/>
          </a:xfrm>
          <a:prstGeom prst="rect">
            <a:avLst/>
          </a:prstGeom>
          <a:solidFill>
            <a:schemeClr val="lt1"/>
          </a:solidFill>
          <a:ln w="255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1942920" y="2943000"/>
            <a:ext cx="5159160" cy="367920"/>
          </a:xfrm>
          <a:prstGeom prst="rect">
            <a:avLst/>
          </a:prstGeom>
          <a:solidFill>
            <a:schemeClr val="lt1"/>
          </a:solidFill>
          <a:ln w="255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1124640" y="3435840"/>
            <a:ext cx="685656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Разработка алгоритмов и программных средств для решения задачи отображения пространств эмоций различных размерностей.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6667560" y="4622040"/>
            <a:ext cx="218304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Чудновец И.В.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6667560" y="4976640"/>
            <a:ext cx="2183040" cy="2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-RU" sz="1550" spc="-1" strike="noStrike">
                <a:solidFill>
                  <a:srgbClr val="000000"/>
                </a:solidFill>
                <a:latin typeface="Calibri"/>
                <a:ea typeface="Calibri"/>
              </a:rPr>
              <a:t>М22-524</a:t>
            </a:r>
            <a:endParaRPr b="0" lang="ru-RU" sz="155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6662880" y="5442840"/>
            <a:ext cx="218304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6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к.т.н. Климов В.В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6" name="CustomShape 7"/>
          <p:cNvSpPr/>
          <p:nvPr/>
        </p:nvSpPr>
        <p:spPr>
          <a:xfrm>
            <a:off x="4270320" y="2023560"/>
            <a:ext cx="383400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-RU" sz="1100" spc="-1" strike="noStrike">
                <a:solidFill>
                  <a:srgbClr val="000000"/>
                </a:solidFill>
                <a:latin typeface="Arial"/>
                <a:ea typeface="Arial"/>
              </a:rPr>
              <a:t>09.04.04 Программная инженерия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67" name="CustomShape 8"/>
          <p:cNvSpPr/>
          <p:nvPr/>
        </p:nvSpPr>
        <p:spPr>
          <a:xfrm>
            <a:off x="1973520" y="2943000"/>
            <a:ext cx="5158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Научно-исследовательская работа на тему: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4573800" y="6234480"/>
            <a:ext cx="11862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202</a:t>
            </a: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9" name="CustomShape 10"/>
          <p:cNvSpPr/>
          <p:nvPr/>
        </p:nvSpPr>
        <p:spPr>
          <a:xfrm>
            <a:off x="4250520" y="5673600"/>
            <a:ext cx="2449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Научный консультант: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>
            <a:off x="6424200" y="5658120"/>
            <a:ext cx="281412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старший преподаватель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Тихомирова Д.В.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316;p49" descr=""/>
          <p:cNvPicPr/>
          <p:nvPr/>
        </p:nvPicPr>
        <p:blipFill>
          <a:blip r:embed="rId1"/>
          <a:stretch/>
        </p:blipFill>
        <p:spPr>
          <a:xfrm>
            <a:off x="443520" y="3463560"/>
            <a:ext cx="8494560" cy="232344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Цель этого НИРа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1FE170F-AFEA-4F5B-A2C7-002174FA8FB4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993120" y="5686560"/>
            <a:ext cx="120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671040" y="936000"/>
            <a:ext cx="80398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Целью данной работы является создание эффективных моделей машинного обучения для отображения между пространствами эмоций различных размерностей.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81920" y="1980000"/>
            <a:ext cx="2999520" cy="17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Типы преобразования: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2 -&gt; 7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7 -&gt; 2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42 -&gt; 7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2103840" y="5620320"/>
            <a:ext cx="5174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8 – Макет экрана для преобразования 2 -&gt; 7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Цель этого НИРа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8BBED4D-2955-4656-B3E0-40A196C0909F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993120" y="5686560"/>
            <a:ext cx="120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671040" y="936000"/>
            <a:ext cx="80398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Целью данной работы является создание эффективных моделей машинного обучения для отображения между пространствами эмоций различных размерностей.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2103840" y="5620320"/>
            <a:ext cx="51742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Google Shape;327;p50" descr=""/>
          <p:cNvPicPr/>
          <p:nvPr/>
        </p:nvPicPr>
        <p:blipFill>
          <a:blip r:embed="rId1"/>
          <a:stretch/>
        </p:blipFill>
        <p:spPr>
          <a:xfrm>
            <a:off x="1176840" y="3057840"/>
            <a:ext cx="7028640" cy="2993040"/>
          </a:xfrm>
          <a:prstGeom prst="rect">
            <a:avLst/>
          </a:prstGeom>
          <a:ln>
            <a:noFill/>
          </a:ln>
        </p:spPr>
      </p:pic>
      <p:sp>
        <p:nvSpPr>
          <p:cNvPr id="240" name="CustomShape 6"/>
          <p:cNvSpPr/>
          <p:nvPr/>
        </p:nvSpPr>
        <p:spPr>
          <a:xfrm>
            <a:off x="1000080" y="6051240"/>
            <a:ext cx="77108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9 – DataFrame с данными: 7 эмоциональных состояний + Valence, Arousal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781920" y="1980000"/>
            <a:ext cx="2999520" cy="17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Типы преобразования: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2 -&gt; 7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7 -&gt; 2</a:t>
            </a:r>
            <a:endParaRPr b="0" lang="ru-RU" sz="2000" spc="-1" strike="noStrike">
              <a:latin typeface="Arial"/>
            </a:endParaRPr>
          </a:p>
          <a:p>
            <a:pPr marL="285840" indent="-310680" algn="just">
              <a:lnSpc>
                <a:spcPct val="100000"/>
              </a:lnSpc>
              <a:buClr>
                <a:srgbClr val="000000"/>
              </a:buClr>
              <a:buFont typeface="Calibri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42 -&gt; 7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Задачи НИР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D2A7797-9ADE-4B51-A07F-DED08909657E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3993120" y="5686560"/>
            <a:ext cx="120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4"/>
          <p:cNvSpPr/>
          <p:nvPr/>
        </p:nvSpPr>
        <p:spPr>
          <a:xfrm>
            <a:off x="648000" y="981720"/>
            <a:ext cx="7846920" cy="36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Проведение углубленного анализа данных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Метод главных компонент (PCA)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Корреляционный анализ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Обучение моделей многомерной (мульти-выходной) регрессии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Линейная Регрессия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Полиномиальная Регрессия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Ridge и Lasso Регрессии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Случайный Лес (Random Forest)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K-ближайших Соседей (KNN)</a:t>
            </a:r>
            <a:endParaRPr b="0" lang="ru-RU" sz="2000" spc="-1" strike="noStrike"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000000"/>
              </a:buClr>
              <a:buFont typeface="Calibri"/>
              <a:buChar char="○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Многослойный Перцептрон (MLPRegressor)</a:t>
            </a:r>
            <a:endParaRPr b="0" lang="ru-RU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Подзадачи анализа данных и обучения моделей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038F6A7-89AE-402D-AE7B-4DF6B18D881E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993120" y="5686560"/>
            <a:ext cx="120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648000" y="981720"/>
            <a:ext cx="7846920" cy="36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Выбор датасета, анализ данных, формирование обучающей и тестовой выборок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Выбрать метод поиска оптимальных значений ключевых параметров моделей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Выбрать метрики для оценки моделей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Выбор инструментов для анализа данных и обучения моделей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Анализ данных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Обучение моделей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Оценка точности работы моделей</a:t>
            </a:r>
            <a:endParaRPr b="0" lang="ru-RU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Сохранение лучших моделей в формате файла обученных моделей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9 – DataFrame с данными: 7 эмоциональных состояний + Valence, Arousal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60017F3-4B79-46EF-9BC3-7AF3AD57938D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3168000" y="101160"/>
            <a:ext cx="36712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Выбор датасета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255" name="Google Shape;355;p53" descr=""/>
          <p:cNvPicPr/>
          <p:nvPr/>
        </p:nvPicPr>
        <p:blipFill>
          <a:blip r:embed="rId1"/>
          <a:stretch/>
        </p:blipFill>
        <p:spPr>
          <a:xfrm>
            <a:off x="648360" y="2304000"/>
            <a:ext cx="8091720" cy="3445920"/>
          </a:xfrm>
          <a:prstGeom prst="rect">
            <a:avLst/>
          </a:prstGeom>
          <a:ln>
            <a:noFill/>
          </a:ln>
        </p:spPr>
      </p:pic>
      <p:sp>
        <p:nvSpPr>
          <p:cNvPr id="256" name="CustomShape 6"/>
          <p:cNvSpPr/>
          <p:nvPr/>
        </p:nvSpPr>
        <p:spPr>
          <a:xfrm>
            <a:off x="606240" y="996840"/>
            <a:ext cx="8094600" cy="14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Calibri"/>
              </a:rPr>
              <a:t>Для обучения и тестирования моделей взяты данные, полученные в ходе работы НИРа 1-го семестра. Это логи программы FaceReader, объединённые в 2 .csv файла: data.csv, data_clear.csv.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829080" y="5750280"/>
            <a:ext cx="77306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9 – DataFrame с данными: 7 эмоциональных состояний + Valence, Arousal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13D88E0-F7EB-4036-8E2C-CC88E091221E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3168000" y="101520"/>
            <a:ext cx="36712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Анализ данных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041480" y="478836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6050160" y="4843440"/>
            <a:ext cx="28652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Google Shape;368;p54" descr=""/>
          <p:cNvPicPr/>
          <p:nvPr/>
        </p:nvPicPr>
        <p:blipFill>
          <a:blip r:embed="rId1"/>
          <a:stretch/>
        </p:blipFill>
        <p:spPr>
          <a:xfrm>
            <a:off x="1350360" y="957600"/>
            <a:ext cx="7075800" cy="4942440"/>
          </a:xfrm>
          <a:prstGeom prst="rect">
            <a:avLst/>
          </a:prstGeom>
          <a:ln>
            <a:noFill/>
          </a:ln>
        </p:spPr>
      </p:pic>
      <p:sp>
        <p:nvSpPr>
          <p:cNvPr id="265" name="CustomShape 7"/>
          <p:cNvSpPr/>
          <p:nvPr/>
        </p:nvSpPr>
        <p:spPr>
          <a:xfrm>
            <a:off x="1268280" y="5852880"/>
            <a:ext cx="66063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10 – Диаграмма рассеяния с указанием доминирующей эмоции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3EAA766-FCBD-41B9-B7DA-565F8FBC422A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628560" y="99360"/>
            <a:ext cx="7885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Анализ данных (МГК)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1041480" y="478836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6"/>
          <p:cNvSpPr/>
          <p:nvPr/>
        </p:nvSpPr>
        <p:spPr>
          <a:xfrm>
            <a:off x="6050160" y="4843440"/>
            <a:ext cx="28652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7"/>
          <p:cNvSpPr/>
          <p:nvPr/>
        </p:nvSpPr>
        <p:spPr>
          <a:xfrm>
            <a:off x="613440" y="4623480"/>
            <a:ext cx="4895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11 – Накопленная объясненная дисперсия в зависимости от количества компонент (PCA преобразование из 7 компонент в 2)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73" name="Google Shape;381;p55" descr=""/>
          <p:cNvPicPr/>
          <p:nvPr/>
        </p:nvPicPr>
        <p:blipFill>
          <a:blip r:embed="rId1"/>
          <a:stretch/>
        </p:blipFill>
        <p:spPr>
          <a:xfrm>
            <a:off x="870120" y="1495080"/>
            <a:ext cx="4382280" cy="2755440"/>
          </a:xfrm>
          <a:prstGeom prst="rect">
            <a:avLst/>
          </a:prstGeom>
          <a:ln>
            <a:noFill/>
          </a:ln>
        </p:spPr>
      </p:pic>
      <p:sp>
        <p:nvSpPr>
          <p:cNvPr id="274" name="CustomShape 8"/>
          <p:cNvSpPr/>
          <p:nvPr/>
        </p:nvSpPr>
        <p:spPr>
          <a:xfrm>
            <a:off x="5461560" y="1329480"/>
            <a:ext cx="3391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75" name="CustomShape 9"/>
          <p:cNvSpPr/>
          <p:nvPr/>
        </p:nvSpPr>
        <p:spPr>
          <a:xfrm>
            <a:off x="5594400" y="678240"/>
            <a:ext cx="3549240" cy="34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91440" bIns="91440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 этого графика можно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сделать вывод о том, сколько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компонент необходимо, чтобы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объяснить значительную часть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вариативности данных. Так, 2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признака (аналог 'Pleasure',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'Arousal') имеют накопленную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объясненную дисперсию ==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0,7754936 из всех 7-ми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эмоций. Это достаточный %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вариативности данных, для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преобразования 7 -&gt; 2.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Также можно добавить 3-ий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признак (аналог Dominance 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пространстве PAD - см.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“Введение.”), тогда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накопленная объясненная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дисперсия == 0,87347856.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Такое высокое значение (&gt; 85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%) объясняет почему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существует и активно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используется именно 3-х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мерное пространство PAD, 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не 2-х мерное пространство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 как у нас.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73EE62B-C1FB-49A5-A26F-2EAAB5617678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628560" y="99360"/>
            <a:ext cx="7885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Анализ данных (МГК)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1041480" y="478836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6050160" y="4843440"/>
            <a:ext cx="28652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7"/>
          <p:cNvSpPr/>
          <p:nvPr/>
        </p:nvSpPr>
        <p:spPr>
          <a:xfrm>
            <a:off x="613440" y="4623480"/>
            <a:ext cx="4895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12 – Накопленная объясненная дисперсия в зависимости от количества компонент (PCA преобразование из 42 компонент в 7)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5509440" y="1620720"/>
            <a:ext cx="339192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84" name="Google Shape;395;p56" descr=""/>
          <p:cNvPicPr/>
          <p:nvPr/>
        </p:nvPicPr>
        <p:blipFill>
          <a:blip r:embed="rId1"/>
          <a:stretch/>
        </p:blipFill>
        <p:spPr>
          <a:xfrm>
            <a:off x="721080" y="1328760"/>
            <a:ext cx="4680360" cy="2923560"/>
          </a:xfrm>
          <a:prstGeom prst="rect">
            <a:avLst/>
          </a:prstGeom>
          <a:ln>
            <a:noFill/>
          </a:ln>
        </p:spPr>
      </p:pic>
      <p:sp>
        <p:nvSpPr>
          <p:cNvPr id="285" name="CustomShape 9"/>
          <p:cNvSpPr/>
          <p:nvPr/>
        </p:nvSpPr>
        <p:spPr>
          <a:xfrm>
            <a:off x="5594400" y="678240"/>
            <a:ext cx="3549240" cy="20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91440" bIns="91440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 графика следует, что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накопленная объясненная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дисперсия &gt; 0.9 при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n_components==7. Т.е. 7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признаков вполне достаточно,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чтобы описать 42-мерное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пространство.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Таким образом, мы получили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аналитическое обоснование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возможности преобразований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между пространствами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эмоций 7 -&gt; 2 и 42 -&gt; 7 с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помощью МГК (PCA).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9539B80-3A01-49CE-B339-0ECE2614713F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628560" y="99360"/>
            <a:ext cx="7885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Анализ данных (Корреляционный анализ)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1041480" y="478836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"/>
          <p:cNvSpPr/>
          <p:nvPr/>
        </p:nvSpPr>
        <p:spPr>
          <a:xfrm>
            <a:off x="6050160" y="4843440"/>
            <a:ext cx="28652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"/>
          <p:cNvSpPr/>
          <p:nvPr/>
        </p:nvSpPr>
        <p:spPr>
          <a:xfrm>
            <a:off x="879480" y="4936320"/>
            <a:ext cx="4895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13 – матрица корреляции между 7 признаками ('Neutral', 'Happy', 'Sad', 'Angry', 'Surprised', 'Scared', 'Disgusted') и 2-мя ('Valence', 'Arousal')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5594400" y="678240"/>
            <a:ext cx="3549240" cy="61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91440" bIns="91440">
            <a:spAutoFit/>
          </a:bodyPr>
          <a:p>
            <a:pPr marL="85680" indent="-694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Корреляция признаков эмоциональных состояний ('Neutral', 'Happy', 'Sad', 'Angry', 'Surprised', 'Scared', 'Disgusted'):</a:t>
            </a:r>
            <a:endParaRPr b="0" lang="ru-RU" sz="1200" spc="-1" strike="noStrike">
              <a:latin typeface="Arial"/>
            </a:endParaRPr>
          </a:p>
          <a:p>
            <a:pPr lvl="1" marL="266760" indent="-8856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Наблюдается значительная отрицательная корреляция между 'Neutral' и 'Happy' (-0.578), а также между 'Neutral' и 'Arousal' (-0.705), что указывает на то, что эти состояния имеют тенденцию быть противоположными. Так, с ростом значений признака 'Neutral', признак 'Arousal' (возбуждение) уменьшается.</a:t>
            </a:r>
            <a:endParaRPr b="0" lang="ru-RU" sz="1200" spc="-1" strike="noStrike">
              <a:latin typeface="Arial"/>
            </a:endParaRPr>
          </a:p>
          <a:p>
            <a:pPr lvl="1" marL="270000" indent="-694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Также обнаружена положительная корреляция между 'Happy' и 'Valence' (0.801), что логично, учитывая природу этих переменных.</a:t>
            </a:r>
            <a:endParaRPr b="0" lang="ru-RU" sz="1200" spc="-1" strike="noStrike">
              <a:latin typeface="Arial"/>
            </a:endParaRPr>
          </a:p>
          <a:p>
            <a:pPr marL="90000" indent="-788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Корреляция признаков Valence и Arousal:</a:t>
            </a:r>
            <a:endParaRPr b="0" lang="ru-RU" sz="1200" spc="-1" strike="noStrike">
              <a:latin typeface="Arial"/>
            </a:endParaRPr>
          </a:p>
          <a:p>
            <a:pPr lvl="1" marL="270000" indent="-694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'Valence' имеет сильную положительную корреляцию с 'Happy' и отрицательную с 'Angry', 'Disgusted' и 'Sad'. Это согласуется с ожиданиями, так как 'Valence' отражает степень положительности или отрицательности эмоции.</a:t>
            </a:r>
            <a:endParaRPr b="0" lang="ru-RU" sz="1200" spc="-1" strike="noStrike">
              <a:latin typeface="Arial"/>
            </a:endParaRPr>
          </a:p>
          <a:p>
            <a:pPr lvl="1" marL="270000" indent="-694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'Arousal', с другой стороны, имеет более слабые корреляции, но наибольшая из них наблюдается с 'Surprised', 'Happy' и 'Angry'. Корреляции положительны, что означает, что с ростом этих эмоциональных признаков ('Surprised', 'Happy' и 'Angry') будет увеличиваться и значение 'Arousal'.</a:t>
            </a:r>
            <a:endParaRPr b="0" lang="ru-RU" sz="1200" spc="-1" strike="noStrike">
              <a:latin typeface="Arial"/>
            </a:endParaRPr>
          </a:p>
          <a:p>
            <a:pPr marL="270000"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 marL="270000"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pic>
        <p:nvPicPr>
          <p:cNvPr id="294" name="Google Shape;408;p57" descr=""/>
          <p:cNvPicPr/>
          <p:nvPr/>
        </p:nvPicPr>
        <p:blipFill>
          <a:blip r:embed="rId1"/>
          <a:stretch/>
        </p:blipFill>
        <p:spPr>
          <a:xfrm>
            <a:off x="455400" y="1049040"/>
            <a:ext cx="5139000" cy="379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8C0481B-207C-46C3-9573-8138B4227BA0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628560" y="99360"/>
            <a:ext cx="7885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Решётчатый поиск (GridSearchCV)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1041480" y="478836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6"/>
          <p:cNvSpPr/>
          <p:nvPr/>
        </p:nvSpPr>
        <p:spPr>
          <a:xfrm>
            <a:off x="6050160" y="4843440"/>
            <a:ext cx="28652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"/>
          <p:cNvSpPr/>
          <p:nvPr/>
        </p:nvSpPr>
        <p:spPr>
          <a:xfrm>
            <a:off x="879480" y="4936320"/>
            <a:ext cx="48956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628560" y="111600"/>
            <a:ext cx="7885440" cy="543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91440" bIns="91440">
            <a:spAutoFit/>
          </a:bodyPr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Релизация метода решётчатого поиска уже есть в библиотеке scikit-learn. GridSearchCV - это класс из модуля sklearn.model_selection, который предоставляет функциональность для выполнения поиска по сетке (Grid Search Cross-Validation) по заданному пространству параметров модели. Он используется для автоматического подбора оптимальных гиперпараметров модели, которые обеспечивают наилучшую производительность на основе выбранной метрики оценки.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Процесс работы GridSearchCV включает следующие шаги:</a:t>
            </a:r>
            <a:endParaRPr b="0" lang="ru-RU" sz="1400" spc="-1" strike="noStrike">
              <a:latin typeface="Arial"/>
            </a:endParaRPr>
          </a:p>
          <a:p>
            <a:pPr marL="457200" indent="-3106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Определение модели, которую нужно настроить, и ее параметров, которые нужно оптимизировать.</a:t>
            </a:r>
            <a:endParaRPr b="0" lang="ru-RU" sz="1400" spc="-1" strike="noStrike"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Задание сетки параметров, которые должны быть протестированы. Это может быть сделано с помощью словаря, в котором ключи представляют имена параметров, а значения - списки значений этих параметров для тестирования.</a:t>
            </a:r>
            <a:endParaRPr b="0" lang="ru-RU" sz="1400" spc="-1" strike="noStrike"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Выбор метрики оценки качества модели (например, среднеквадратичная ошибка, средняя абсолютная ошибка и т. д.), которая будет использоваться для оценки каждой комбинации параметров.</a:t>
            </a:r>
            <a:endParaRPr b="0" lang="ru-RU" sz="1400" spc="-1" strike="noStrike"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Запуск </a:t>
            </a:r>
            <a:r>
              <a:rPr b="0" i="1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GridSearchCV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который автоматически перебирает все комбинации параметров из заданной сетки и оценивает модель с помощью кросс-валидации.</a:t>
            </a:r>
            <a:endParaRPr b="0" lang="ru-RU" sz="1400" spc="-1" strike="noStrike"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Выбор наилучших параметров, которые обеспечивают наилучшую производительность модели.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30;p41" descr=""/>
          <p:cNvPicPr/>
          <p:nvPr/>
        </p:nvPicPr>
        <p:blipFill>
          <a:blip r:embed="rId1"/>
          <a:stretch/>
        </p:blipFill>
        <p:spPr>
          <a:xfrm>
            <a:off x="3502800" y="2160000"/>
            <a:ext cx="2136600" cy="280044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Calibri"/>
              </a:rPr>
              <a:t>Актуальность работы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2274B93-BDA3-4A0A-8F59-C701860AFF74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734280" y="5628240"/>
            <a:ext cx="172692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75" name="Google Shape;226;p41" descr=""/>
          <p:cNvPicPr/>
          <p:nvPr/>
        </p:nvPicPr>
        <p:blipFill>
          <a:blip r:embed="rId2"/>
          <a:stretch/>
        </p:blipFill>
        <p:spPr>
          <a:xfrm>
            <a:off x="429120" y="2184120"/>
            <a:ext cx="2781360" cy="271188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387000" y="5027040"/>
            <a:ext cx="286524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 – A Circumplex model of 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affect (модель PA)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628560" y="796680"/>
            <a:ext cx="816840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Существуют различные многомерные пространства для описанию эмоций человека. Многомерные модели эмоциональных состояний различаются между собой количеством измерений (осей) и их смысловой нагрузкой. С учётом вышесказанного, встаёт вопрос о необходимости иметь возможность отображать пространства эмоций различных размерностей друг в друга.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3322080" y="5027040"/>
            <a:ext cx="278136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2 – система кодирования 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лицевых движений (FACS)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5984640" y="5027040"/>
            <a:ext cx="301140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3 – 6 базовых эмоций Пола 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Экмана + нейтральная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80" name="Google Shape;232;p41" descr=""/>
          <p:cNvPicPr/>
          <p:nvPr/>
        </p:nvPicPr>
        <p:blipFill>
          <a:blip r:embed="rId3"/>
          <a:stretch/>
        </p:blipFill>
        <p:spPr>
          <a:xfrm>
            <a:off x="5836680" y="2146320"/>
            <a:ext cx="3306960" cy="282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4463126-159D-4E98-B1C2-4503D94390B0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628560" y="197640"/>
            <a:ext cx="7885440" cy="12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Метрики, используемые для оценивания качества моделей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08" name="Google Shape;430;p59" descr=""/>
          <p:cNvPicPr/>
          <p:nvPr/>
        </p:nvPicPr>
        <p:blipFill>
          <a:blip r:embed="rId1"/>
          <a:stretch/>
        </p:blipFill>
        <p:spPr>
          <a:xfrm>
            <a:off x="4811040" y="1046520"/>
            <a:ext cx="1323720" cy="40932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31;p59" descr=""/>
          <p:cNvPicPr/>
          <p:nvPr/>
        </p:nvPicPr>
        <p:blipFill>
          <a:blip r:embed="rId2"/>
          <a:stretch/>
        </p:blipFill>
        <p:spPr>
          <a:xfrm>
            <a:off x="4459320" y="1885680"/>
            <a:ext cx="1675440" cy="516960"/>
          </a:xfrm>
          <a:prstGeom prst="rect">
            <a:avLst/>
          </a:prstGeom>
          <a:ln>
            <a:noFill/>
          </a:ln>
        </p:spPr>
      </p:pic>
      <p:pic>
        <p:nvPicPr>
          <p:cNvPr id="310" name="Google Shape;432;p59" descr=""/>
          <p:cNvPicPr/>
          <p:nvPr/>
        </p:nvPicPr>
        <p:blipFill>
          <a:blip r:embed="rId3"/>
          <a:stretch/>
        </p:blipFill>
        <p:spPr>
          <a:xfrm>
            <a:off x="4466880" y="2849400"/>
            <a:ext cx="1714320" cy="885600"/>
          </a:xfrm>
          <a:prstGeom prst="rect">
            <a:avLst/>
          </a:prstGeom>
          <a:ln>
            <a:noFill/>
          </a:ln>
        </p:spPr>
      </p:pic>
      <p:sp>
        <p:nvSpPr>
          <p:cNvPr id="311" name="CustomShape 6"/>
          <p:cNvSpPr/>
          <p:nvPr/>
        </p:nvSpPr>
        <p:spPr>
          <a:xfrm>
            <a:off x="581760" y="1046520"/>
            <a:ext cx="8057880" cy="87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2976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Средняя квадратичная ошибка (</a:t>
            </a:r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MSE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):                                  </a:t>
            </a:r>
            <a:br/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MSE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измеряет средний квадрат разницы между истинными и предсказанными значениями, являясь индикатором точности модели.</a:t>
            </a:r>
            <a:endParaRPr b="0" lang="ru-RU" sz="17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Средняя абсолютная ошибка (</a:t>
            </a:r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):</a:t>
            </a:r>
            <a:br/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аналогичен </a:t>
            </a:r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MSE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но измеряет среднюю абсолютную разницу, что делает её менее чувствительной к выбросам по сравнению с </a:t>
            </a:r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MSE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ru-RU" sz="17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Коэффициент детерминации (</a:t>
            </a:r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b="0" i="1" lang="ru-RU" sz="2500" spc="-1" strike="noStrike" baseline="30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):</a:t>
            </a:r>
            <a:br/>
            <a:br/>
            <a:r>
              <a:rPr b="0" i="1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b="0" i="1" lang="ru-RU" sz="2500" spc="-1" strike="noStrike" baseline="30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b="0" lang="ru-RU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измеряет долю вариативности в зависимой переменной, которая объясняется независимыми переменными модели. Он показывает, насколько хорошо данные подходят для модели, относительно простого усреднения.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3634ACD-5E2E-4524-A600-90EB686ABC8F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628560" y="197640"/>
            <a:ext cx="7885440" cy="12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Инструменты для анализа данных и обучения моделей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17" name="Google Shape;443;p60" descr=""/>
          <p:cNvPicPr/>
          <p:nvPr/>
        </p:nvPicPr>
        <p:blipFill>
          <a:blip r:embed="rId1"/>
          <a:stretch/>
        </p:blipFill>
        <p:spPr>
          <a:xfrm>
            <a:off x="1378440" y="1019160"/>
            <a:ext cx="3076560" cy="1242000"/>
          </a:xfrm>
          <a:prstGeom prst="rect">
            <a:avLst/>
          </a:prstGeom>
          <a:ln>
            <a:noFill/>
          </a:ln>
        </p:spPr>
      </p:pic>
      <p:pic>
        <p:nvPicPr>
          <p:cNvPr id="318" name="Google Shape;444;p60" descr=""/>
          <p:cNvPicPr/>
          <p:nvPr/>
        </p:nvPicPr>
        <p:blipFill>
          <a:blip r:embed="rId2"/>
          <a:stretch/>
        </p:blipFill>
        <p:spPr>
          <a:xfrm>
            <a:off x="5267160" y="925920"/>
            <a:ext cx="2067120" cy="2067120"/>
          </a:xfrm>
          <a:prstGeom prst="rect">
            <a:avLst/>
          </a:prstGeom>
          <a:ln>
            <a:noFill/>
          </a:ln>
        </p:spPr>
      </p:pic>
      <p:pic>
        <p:nvPicPr>
          <p:cNvPr id="319" name="Google Shape;445;p60" descr=""/>
          <p:cNvPicPr/>
          <p:nvPr/>
        </p:nvPicPr>
        <p:blipFill>
          <a:blip r:embed="rId3"/>
          <a:stretch/>
        </p:blipFill>
        <p:spPr>
          <a:xfrm>
            <a:off x="486720" y="2704680"/>
            <a:ext cx="4081320" cy="219672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446;p60" descr=""/>
          <p:cNvPicPr/>
          <p:nvPr/>
        </p:nvPicPr>
        <p:blipFill>
          <a:blip r:embed="rId4"/>
          <a:stretch/>
        </p:blipFill>
        <p:spPr>
          <a:xfrm>
            <a:off x="2635200" y="5028120"/>
            <a:ext cx="5705640" cy="114768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447;p60" descr=""/>
          <p:cNvPicPr/>
          <p:nvPr/>
        </p:nvPicPr>
        <p:blipFill>
          <a:blip r:embed="rId5"/>
          <a:stretch/>
        </p:blipFill>
        <p:spPr>
          <a:xfrm>
            <a:off x="5267160" y="3109320"/>
            <a:ext cx="3698280" cy="88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EDEBD12-B225-429E-A521-DA944662DD03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1420920" y="4359240"/>
            <a:ext cx="632772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27" name="Table 6"/>
          <p:cNvGraphicFramePr/>
          <p:nvPr/>
        </p:nvGraphicFramePr>
        <p:xfrm>
          <a:off x="1590480" y="869760"/>
          <a:ext cx="5866920" cy="2285640"/>
        </p:xfrm>
        <a:graphic>
          <a:graphicData uri="http://schemas.openxmlformats.org/drawingml/2006/table">
            <a:tbl>
              <a:tblPr/>
              <a:tblGrid>
                <a:gridCol w="723600"/>
                <a:gridCol w="952200"/>
                <a:gridCol w="809280"/>
                <a:gridCol w="809280"/>
                <a:gridCol w="828360"/>
                <a:gridCol w="1744200"/>
              </a:tblGrid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index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Model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MSE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MAE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R2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Best Params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Linear Regression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0.014231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0.066857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0.289288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Polynomial Regression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0.005765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0.033479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0.604517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{'polynomialfeatures__degree': 10}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2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Ridge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0.014231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0.066858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0.289289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0.1}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Lasso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0.026426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0.087998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-0.000279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0.1}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Random Forest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0.004373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0.025275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0.696562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{'estimator__max_depth': 10, 'estimator__n_estimators': 100}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5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KNN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0.004509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0.024511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0.678621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{'estimator__n_neighbors': 20, 'estimator__weights': 'distance'}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640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MLPRegressor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0.006113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0.032308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0.570686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0.001, 'estimator__hidden_layer_sizes': (50, 30, 10, 30, 50)}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91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Dummy Mean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0.026426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0.087998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-0.000279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8" name="CustomShape 7"/>
          <p:cNvSpPr/>
          <p:nvPr/>
        </p:nvSpPr>
        <p:spPr>
          <a:xfrm>
            <a:off x="1663920" y="5110920"/>
            <a:ext cx="58669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6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Таблица 1 - результатов обучения моделей (тип преобразования: 2 -&gt; 7)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ED54ABF-079D-4023-86F3-E10A10B0A900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1420920" y="4359240"/>
            <a:ext cx="632772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4" name="Table 6"/>
          <p:cNvGraphicFramePr/>
          <p:nvPr/>
        </p:nvGraphicFramePr>
        <p:xfrm>
          <a:off x="1664280" y="904680"/>
          <a:ext cx="5866560" cy="2285280"/>
        </p:xfrm>
        <a:graphic>
          <a:graphicData uri="http://schemas.openxmlformats.org/drawingml/2006/table">
            <a:tbl>
              <a:tblPr/>
              <a:tblGrid>
                <a:gridCol w="723600"/>
                <a:gridCol w="952200"/>
                <a:gridCol w="809280"/>
                <a:gridCol w="809280"/>
                <a:gridCol w="828360"/>
                <a:gridCol w="1744200"/>
              </a:tblGrid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index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Model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MSE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MAE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R2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Best Params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Linear Regression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0.005053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0.042107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0.779691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Polynomial Regression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0.003173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0.031580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0.847046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{'polynomialfeatures__degree': 3}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2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Ridge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0.005053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0.042118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0.779693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0.1}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Lasso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0.057844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0.148904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-0.000424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0.1}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Random Forest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0.000419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0.006948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0.980667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{'estimator__max_depth': None, 'estimator__n_estimators': 100}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5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KNN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0.001584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0.013407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0.924047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{'estimator__n_neighbors': 3, 'estimator__weights': 'distance'}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640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6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MLPRegressor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0.003561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0.031623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0.827583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{'estimator__alpha': 0.001, 'estimator__hidden_layer_sizes': (100, 50, 30, 10, 5, 10, 30, 50, 100)}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91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7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Dummy Mean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0.057844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0.148904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-0.000424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300" spc="-1" strike="noStrike">
                          <a:latin typeface="Times New Roman"/>
                        </a:rPr>
                        <a:t>{}</a:t>
                      </a:r>
                      <a:endParaRPr b="0" lang="ru-RU" sz="13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5" name="CustomShape 7"/>
          <p:cNvSpPr/>
          <p:nvPr/>
        </p:nvSpPr>
        <p:spPr>
          <a:xfrm>
            <a:off x="1663920" y="5110920"/>
            <a:ext cx="58669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6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Таблица 2 - результаты обучения моделей (тип преобразования: 7 -&gt; 2)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2A52270-74A4-4801-87FA-39B5F4D80F80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1420920" y="4359240"/>
            <a:ext cx="632772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41" name="Table 6"/>
          <p:cNvGraphicFramePr/>
          <p:nvPr/>
        </p:nvGraphicFramePr>
        <p:xfrm>
          <a:off x="1664280" y="904680"/>
          <a:ext cx="5866920" cy="2285640"/>
        </p:xfrm>
        <a:graphic>
          <a:graphicData uri="http://schemas.openxmlformats.org/drawingml/2006/table">
            <a:tbl>
              <a:tblPr/>
              <a:tblGrid>
                <a:gridCol w="723600"/>
                <a:gridCol w="952200"/>
                <a:gridCol w="809280"/>
                <a:gridCol w="809280"/>
                <a:gridCol w="828360"/>
                <a:gridCol w="1744200"/>
              </a:tblGrid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index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Model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MSE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MAE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R2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Best Params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Linear Regression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0.007074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0.041779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0.673049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1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Polynomial Regression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36.044336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0.108675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-1444.560669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{'polynomialfeatures__degree': 2}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2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Ridge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0.007196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0.042227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0.665992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{'estimator__alpha': 0.1}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73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3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Lasso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0.026426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0.087998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-0.000279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{'estimator__alpha': 0.1}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4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Random Forest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0.002452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0.017609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0.892180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{'estimator__max_depth': 20, 'estimator__n_estimators': 100}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704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5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KNN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0.002479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0.015884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0.890376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{'estimator__n_neighbors': 3, 'estimator__weights': 'distance'}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640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MLPRegressor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0.003707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0.028134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0.815822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{'estimator__alpha': 0.001, 'estimator__hidden_layer_sizes': (50, 30, 10, 30, 50)}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9120"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7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Dummy Mean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0.026426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0.087998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-0.000279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160" rIns="2160" tIns="2160" bIns="2160">
                      <a:noAutofit/>
                    </a:bodyPr>
                    <a:p>
                      <a:pPr algn="just"/>
                      <a:r>
                        <a:rPr b="0" lang="ru-RU" sz="1500" spc="-1" strike="noStrike">
                          <a:latin typeface="Times New Roman"/>
                        </a:rPr>
                        <a:t>{}</a:t>
                      </a:r>
                      <a:endParaRPr b="0" lang="ru-RU" sz="1500" spc="-1" strike="noStrike">
                        <a:latin typeface="Times New Roman"/>
                      </a:endParaRPr>
                    </a:p>
                  </a:txBody>
                  <a:tcPr marL="2160" marR="216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2" name="CustomShape 7"/>
          <p:cNvSpPr/>
          <p:nvPr/>
        </p:nvSpPr>
        <p:spPr>
          <a:xfrm>
            <a:off x="1664280" y="4848840"/>
            <a:ext cx="58669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6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Таблица 3 - результатов обучения моделей (тип преобразования: 42 -&gt; 7)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 (визуализация)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18A4DD5-B71C-410E-B97A-5C4A0368850E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1158480" y="5860080"/>
            <a:ext cx="76597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14 – Визуализация границ кластеров эмоциональных состояний для модели KNN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348" name="Google Shape;490;p64" descr=""/>
          <p:cNvPicPr/>
          <p:nvPr/>
        </p:nvPicPr>
        <p:blipFill>
          <a:blip r:embed="rId1"/>
          <a:stretch/>
        </p:blipFill>
        <p:spPr>
          <a:xfrm>
            <a:off x="714960" y="795240"/>
            <a:ext cx="7713000" cy="506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 (визуализация)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0697AAD-A6D3-4991-8AD2-F7A6AC07272B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1064520" y="6136200"/>
            <a:ext cx="788544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15 – Визуализация границ кластеров эмоциональных состояний для модели Random Forest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354" name="Google Shape;500;p65" descr=""/>
          <p:cNvPicPr/>
          <p:nvPr/>
        </p:nvPicPr>
        <p:blipFill>
          <a:blip r:embed="rId1"/>
          <a:stretch/>
        </p:blipFill>
        <p:spPr>
          <a:xfrm>
            <a:off x="1750320" y="772560"/>
            <a:ext cx="5344560" cy="531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обучения моделей (визуализация)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5F61FD4-12C7-4D61-A125-217D702495EE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1064520" y="6136200"/>
            <a:ext cx="788544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16 – Визуализация границ кластеров эмоциональных состояний для модели MLPRegressor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360" name="Google Shape;510;p66" descr=""/>
          <p:cNvPicPr/>
          <p:nvPr/>
        </p:nvPicPr>
        <p:blipFill>
          <a:blip r:embed="rId1"/>
          <a:stretch/>
        </p:blipFill>
        <p:spPr>
          <a:xfrm>
            <a:off x="1718640" y="773280"/>
            <a:ext cx="5361840" cy="531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Заключение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2A3342B-16D0-4881-81F7-1C6591ACAAD5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430200" y="805320"/>
            <a:ext cx="8589960" cy="273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Shape 6"/>
          <p:cNvSpPr txBox="1"/>
          <p:nvPr/>
        </p:nvSpPr>
        <p:spPr>
          <a:xfrm>
            <a:off x="792000" y="1008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TextShape 7"/>
          <p:cNvSpPr txBox="1"/>
          <p:nvPr/>
        </p:nvSpPr>
        <p:spPr>
          <a:xfrm>
            <a:off x="792000" y="721440"/>
            <a:ext cx="7920000" cy="556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Модели случайного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леса и KNN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выделяются как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наиболее эффективные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для прогнозирования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эмоциональных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состояний во всех трех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типах преобразований.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Так, для задачи 2 -&gt; 7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модели случайного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леса ('n_estimators': 100,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'max_depth': 10) и KNN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('n_neighbors': 20,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'weights': 'distance')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являются наиболее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предпочтительными.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Они обеспечивают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наиболее точные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надежные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предсказания семи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эмоциональных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состояний на основе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двух признаков Valence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 Arousal.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 основании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выводов, для задачи 7 -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&gt; 2 модели Random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Forest ('n_estimators':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100, 'max_depth': None)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 KNN ('n_neighbors':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3, 'weights': 'distance')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являются наиболее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подходящими для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решения задачи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преобразования из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семи эмоциональных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состояний (Neutral;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Happy; Sad; Angry;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Surprised; Scared;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Disgusted) в два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признака. Эти модели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обеспечивают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наиболее точные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надежные прогнозы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для двухмерного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пространства PA.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Исходя из результатов,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для задачи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преобразования 42 -&gt; 7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модели Random Forest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 KNN являются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наиболее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предпочтительными.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Модель Random Forest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('max_depth': 20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'n_estimators': 100)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обеспечивает наиболее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точные и надежные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предсказания среди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всех моделей по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метрикам MSE, MAE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R2. Модель KNN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('n_neighbors': 3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'weights': 'distance')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также показывает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хорошие результаты 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является второй по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точности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предсказаний.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Для KNN моделей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можно сделать вывод: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чем больше входная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размерность модели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(42 или 7, в сравнении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 2), тем меньшее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количество k-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ближайших соседей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необходимо, чтобы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делать точные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выходные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предсказания. Так, для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типов преобразования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7 -&gt; 2, 42 -&gt; 7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необходимо k=3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('n_neighbors')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ближайших соседа, 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то время как для 2 -&gt; 7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моделей нужно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значительно большее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количество соседей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k=20 ('n_neighbors').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Переобучения 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моделях быть не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может, т.к. при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обучении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использовалась кросс-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валидация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(GridSearchCV), 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метрики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рассчитывались на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тестовых, а не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тренировочных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данных.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Полиномиальная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регрессия - достаточно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хороша, однако она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может быть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неэффективной из-за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возможного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переобучения из-за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сложности модели (в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типе преобразования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42 -&gt; 7: R2 = -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1444.560668 для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полиномов степени 2).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MLPRegressor (в виде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автоэнкодера)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показывает средние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результаты, которые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хуже чем у моделей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Random Forest и KNN,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хотя и могут быть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востребованы.</a:t>
            </a:r>
            <a:endParaRPr b="0" lang="ru-RU" sz="1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Линейные модели (а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также Ridge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регрессия), как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правило,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демонстрируют слабые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результаты 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сравнении с моделями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 основе деревьев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решений и k-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ближайших соседей,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но в некоторых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случаях (типы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преобразования 7 -&gt; 2,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42-&gt;7) могут быть </a:t>
            </a:r>
            <a:r>
              <a:rPr b="0" lang="ru-RU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применимы.</a:t>
            </a:r>
            <a:endParaRPr b="0" lang="ru-RU" sz="12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Список литературы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3813873-B6CB-4608-B847-AF728C778289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2190240" y="5464440"/>
            <a:ext cx="47617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5"/>
          <p:cNvSpPr/>
          <p:nvPr/>
        </p:nvSpPr>
        <p:spPr>
          <a:xfrm>
            <a:off x="617760" y="1080000"/>
            <a:ext cx="8021520" cy="38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1. The Loop of Nonverbal Communication Between Human and Virtual Actor: Mapping Between Spaces // Advances in Intelligent Systems and Computing, 2021 Vol. 1310, pp. 484-489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2. Искусственный интеллект с примерами на Python. : Пер. с англ. -СПб. : ООО "Диалектика", 2019. -448 с.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3. Python и машинное обучение: машинное и глубокое обучение с использованием Python, scikit-learn и TensorFlow 2, 3-е изд.: Пер. с англ. СПб. : ООО "Диалектика" 2020. - 848 с.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4. Экман, Пол. Психология эмоций [= Emotions Revealed: Recognizing Faces and Feelings to Improve Communication and Emotional Life] / Пер. с англ.: В. Кузин. — СПб.: Питер, 2010. — 336 с.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5. Модель эмоционального состояния PAD [Электронный ресурс] / URL: </a:t>
            </a:r>
            <a:r>
              <a:rPr b="0" lang="ru-RU" sz="16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1"/>
              </a:rPr>
              <a:t>https://ru.abcdef.wiki/wiki/PAD_emotional_state_model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6. Какие бывают модели машинного обучения / Яндекс Практикум [Электронный ресурс] / URL: </a:t>
            </a:r>
            <a:r>
              <a:rPr b="0" lang="ru-RU" sz="16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https://practicum.yandex.ru/blog/modeli-mashinnogo-obucheniya/#kakie-byvayut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Calibri"/>
              </a:rPr>
              <a:t>7. Введение в машинное обучение с помощью Python: руководство для специалистов по работе с данными. Андреас Мюллер, Сара Гвидо.  - Москва [и др.] : Диалектика, 2017. - 472, [1] с. : ил., табл., цв. ил.;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Итоговая цель работы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34833E9-C440-4A83-8AF4-D71C2A1E0B5F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993120" y="5686560"/>
            <a:ext cx="120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671040" y="936000"/>
            <a:ext cx="80398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Итоговой целью работы является разработка модуля-конвертера, предназначенного для отображения между пространствами эмоций различных размерностей.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185" name="Google Shape;241;p42" descr=""/>
          <p:cNvPicPr/>
          <p:nvPr/>
        </p:nvPicPr>
        <p:blipFill>
          <a:blip r:embed="rId1"/>
          <a:stretch/>
        </p:blipFill>
        <p:spPr>
          <a:xfrm>
            <a:off x="648000" y="2304000"/>
            <a:ext cx="8091720" cy="34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251;p4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80320" y="2934360"/>
            <a:ext cx="8419680" cy="292464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Calibri"/>
              </a:rPr>
              <a:t>Актуальность работы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628560" y="720000"/>
            <a:ext cx="8323200" cy="22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-RU" sz="1700" spc="-1" strike="noStrike">
                <a:solidFill>
                  <a:srgbClr val="000000"/>
                </a:solidFill>
                <a:latin typeface="Calibri"/>
                <a:ea typeface="Calibri"/>
              </a:rPr>
              <a:t>Конвертер, отображающий пространства эмоций различных размерностей может иметь множество практических применений. Его могут использовать различные виртуальные ассистенты или цифровые аватары. Особенно это актуально в связи с активным развитием этого IT-направления и отсутствием единого стандарта для использования эмоциональных пространств. Иными словами, разные коммерческие решения могут использовать различные пространства эмоций различных размерностей. Для разрешения таких сложностей и может пригодиться разрабатываемый конвертер, в общем доступе.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ru-RU" sz="17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7F063BB-7D4A-4FE3-824C-FC49412D4E9B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734280" y="5628240"/>
            <a:ext cx="172692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087960" y="4387320"/>
            <a:ext cx="278136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6"/>
          <p:cNvSpPr/>
          <p:nvPr/>
        </p:nvSpPr>
        <p:spPr>
          <a:xfrm>
            <a:off x="1841760" y="6010200"/>
            <a:ext cx="58964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4 – Макет экрана конвертера для преобразования 7 -&gt; 2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Calibri"/>
              </a:rPr>
              <a:t>Задачи программной инженерии (решены)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628560" y="92592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Для достижения поставленной цели необходимо: 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1) Сформулировать требования к web-сервису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2) Спроектировать макеты клиентской части приложения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3) Спроектировать серверную часть web-приложения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4) Смоделировать структуру данных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5) Выбрать стек технологий, подобрать инструменты для реализации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Calibri"/>
              </a:rPr>
              <a:t>6) Реализовать клиентскую и серверную части web-сервиса.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D82EB8B-6D01-4601-B8E3-C77E0CEA7F41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780000" y="54453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543600" y="87480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1C0ECA1-6D9C-41D8-86F3-5B124BD52766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628560" y="101160"/>
            <a:ext cx="7885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Требования к web-сервису 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606240" y="996840"/>
            <a:ext cx="8094600" cy="14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Разрабатываемое ПО должно обладать следующими возможностями:</a:t>
            </a:r>
            <a:endParaRPr b="0" lang="ru-RU" sz="20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загрузка моделей (1 или нескольких)</a:t>
            </a:r>
            <a:endParaRPr b="0" lang="ru-RU" sz="2000" spc="-1" strike="noStrike">
              <a:latin typeface="Arial"/>
            </a:endParaRPr>
          </a:p>
          <a:p>
            <a:pPr marL="285840" indent="-158400" algn="just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выбор типа преобразования (2 -&gt; 7, 7 -&gt; 2, 42 -&gt; 7, 7 -&gt; 42, 2 -&gt; 42, 42 -&gt; 2)</a:t>
            </a:r>
            <a:endParaRPr b="0" lang="ru-RU" sz="20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визуализация полученного преобразования входных данных в выходные данные</a:t>
            </a:r>
            <a:endParaRPr b="0" lang="ru-RU" sz="20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выдача ошибки, при необходимости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203" name="Google Shape;271;p45" descr=""/>
          <p:cNvPicPr/>
          <p:nvPr/>
        </p:nvPicPr>
        <p:blipFill>
          <a:blip r:embed="rId1"/>
          <a:stretch/>
        </p:blipFill>
        <p:spPr>
          <a:xfrm>
            <a:off x="5466240" y="1586880"/>
            <a:ext cx="676080" cy="43776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272;p45" descr=""/>
          <p:cNvPicPr/>
          <p:nvPr/>
        </p:nvPicPr>
        <p:blipFill>
          <a:blip r:embed="rId2"/>
          <a:stretch/>
        </p:blipFill>
        <p:spPr>
          <a:xfrm>
            <a:off x="880560" y="3918240"/>
            <a:ext cx="3473640" cy="213984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273;p45" descr="Изображение выглядит как текст, остановка, знак, внешний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5809320" y="3909960"/>
            <a:ext cx="2148120" cy="2148120"/>
          </a:xfrm>
          <a:prstGeom prst="rect">
            <a:avLst/>
          </a:prstGeom>
          <a:ln>
            <a:noFill/>
          </a:ln>
        </p:spPr>
      </p:pic>
      <p:sp>
        <p:nvSpPr>
          <p:cNvPr id="206" name="CustomShape 7"/>
          <p:cNvSpPr/>
          <p:nvPr/>
        </p:nvSpPr>
        <p:spPr>
          <a:xfrm>
            <a:off x="897480" y="5826240"/>
            <a:ext cx="359280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5 – пример визуализации данных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3200400" y="3200400"/>
            <a:ext cx="2742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A04BFF6-82D2-48C5-BF20-7C0875AD18C9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533520" y="135360"/>
            <a:ext cx="8285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Проектирование макетов клиентской части приложения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95640" y="4813920"/>
            <a:ext cx="3179520" cy="7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1806840" y="4469040"/>
            <a:ext cx="55285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6 – Макет экрана для преобразования 7 -&gt; 2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13" name="Google Shape;285;p4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32080" y="1354680"/>
            <a:ext cx="8419680" cy="292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90;p47" descr="Изображение выглядит как стол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444240" y="1509480"/>
            <a:ext cx="8494560" cy="229032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1E26ED9-D65E-4FFA-866B-5E5FD4B7C925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261360" y="194040"/>
            <a:ext cx="8676720" cy="12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Реализация web-сервиса и демонстрация работы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565200" y="735480"/>
            <a:ext cx="8127720" cy="31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6"/>
          <p:cNvSpPr/>
          <p:nvPr/>
        </p:nvSpPr>
        <p:spPr>
          <a:xfrm>
            <a:off x="711720" y="3900960"/>
            <a:ext cx="803412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 7 – После нажатия кнопки "Вычислить", загруженная модель произвела вычисления. В выходной таблице отображён численный результат, а столбчатая диаграмма визуализировала данные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21" name="Google Shape;297;p47" descr=""/>
          <p:cNvPicPr/>
          <p:nvPr/>
        </p:nvPicPr>
        <p:blipFill>
          <a:blip r:embed="rId2"/>
          <a:stretch/>
        </p:blipFill>
        <p:spPr>
          <a:xfrm>
            <a:off x="435240" y="1515960"/>
            <a:ext cx="8494560" cy="23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28560" y="36000"/>
            <a:ext cx="788544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Calibri"/>
                <a:ea typeface="Calibri"/>
              </a:rPr>
              <a:t>Результаты НИРа 2-го семестра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28560" y="845640"/>
            <a:ext cx="7885440" cy="52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4384440" y="6591960"/>
            <a:ext cx="4262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B1B26BD-169D-4B12-9DA8-9EA8274E10C6}" type="slidenum">
              <a:rPr b="0" lang="ru-RU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3734280" y="5448960"/>
            <a:ext cx="17269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7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97000"/>
              </a:lnSpc>
              <a:spcBef>
                <a:spcPts val="799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572040" y="1008000"/>
            <a:ext cx="8283240" cy="273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В НИРе 2-го семестра производилась разработка web-сервиса, служащего удобным программным интерфейсом для работы с обученными регрессионными и нейросетевыми моделями.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Разрабатываемое ПО обладает следующими возможностями: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загрузка моделей (не более одной, только типа 2 -&gt; 7)</a:t>
            </a:r>
            <a:endParaRPr b="0" lang="ru-RU" sz="1600" spc="-1" strike="noStrike">
              <a:latin typeface="Arial"/>
            </a:endParaRPr>
          </a:p>
          <a:p>
            <a:pPr marL="285840" indent="-183960" algn="just"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выбор типа преобразования (2 -&gt; 7, 7 -&gt; 2, 42 -&gt; 7, 7 -&gt; 42, 2 -&gt; 42, 42 -&gt; 2)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визуализация полученного преобразования входных данных в выходные данные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выдача ошибки, при некорректном создании модели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загрузка моделей (ЛЮБОГО из 6 типов) =&gt; разработан унифицрованный формат файла модели​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разработан алгоритм загрузки и создания моделей (для различных типов)</a:t>
            </a:r>
            <a:endParaRPr b="0" lang="ru-RU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Arial"/>
              </a:rPr>
              <a:t>выдача ошибки, при других случаях (загрузка группы моделей с дубликатами, в группе есть некорректные модели и т.д.)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2024-02-20T01:33:32Z</dcterms:modified>
  <cp:revision>1</cp:revision>
  <dc:subject/>
  <dc:title/>
</cp:coreProperties>
</file>